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18" r:id="rId2"/>
    <p:sldId id="329" r:id="rId3"/>
    <p:sldId id="330" r:id="rId4"/>
    <p:sldId id="317" r:id="rId5"/>
    <p:sldId id="321" r:id="rId6"/>
    <p:sldId id="324" r:id="rId7"/>
    <p:sldId id="322" r:id="rId8"/>
    <p:sldId id="323" r:id="rId9"/>
    <p:sldId id="325" r:id="rId10"/>
    <p:sldId id="326" r:id="rId11"/>
    <p:sldId id="331"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A153C2E5-46EE-4283-AE38-9B6F766094C8}">
          <p14:sldIdLst>
            <p14:sldId id="318"/>
            <p14:sldId id="329"/>
            <p14:sldId id="330"/>
            <p14:sldId id="317"/>
            <p14:sldId id="321"/>
            <p14:sldId id="324"/>
            <p14:sldId id="322"/>
            <p14:sldId id="323"/>
            <p14:sldId id="325"/>
            <p14:sldId id="326"/>
            <p14:sldId id="331"/>
          </p14:sldIdLst>
        </p14:section>
        <p14:section name="Naamloze sectie" id="{342C4921-760F-4848-AF85-524143718AF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2" autoAdjust="0"/>
    <p:restoredTop sz="94343" autoAdjust="0"/>
  </p:normalViewPr>
  <p:slideViewPr>
    <p:cSldViewPr>
      <p:cViewPr varScale="1">
        <p:scale>
          <a:sx n="69" d="100"/>
          <a:sy n="69" d="100"/>
        </p:scale>
        <p:origin x="89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0C1EA5-CA57-45F3-BC0D-C27DF1B6C5FF}" type="datetimeFigureOut">
              <a:rPr lang="nl-NL" smtClean="0"/>
              <a:t>15-11-2018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B107C-10C8-4663-840F-38DEE8B13666}" type="slidenum">
              <a:rPr lang="nl-NL" smtClean="0"/>
              <a:t>‹nr.›</a:t>
            </a:fld>
            <a:endParaRPr lang="nl-NL"/>
          </a:p>
        </p:txBody>
      </p:sp>
    </p:spTree>
    <p:extLst>
      <p:ext uri="{BB962C8B-B14F-4D97-AF65-F5344CB8AC3E}">
        <p14:creationId xmlns:p14="http://schemas.microsoft.com/office/powerpoint/2010/main" val="72838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C00B107C-10C8-4663-840F-38DEE8B13666}" type="slidenum">
              <a:rPr lang="nl-NL" smtClean="0"/>
              <a:t>4</a:t>
            </a:fld>
            <a:endParaRPr lang="nl-NL"/>
          </a:p>
        </p:txBody>
      </p:sp>
    </p:spTree>
    <p:extLst>
      <p:ext uri="{BB962C8B-B14F-4D97-AF65-F5344CB8AC3E}">
        <p14:creationId xmlns:p14="http://schemas.microsoft.com/office/powerpoint/2010/main" val="4262577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15-11-2018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15-11-2018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587" y="1587"/>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kstvak 3"/>
          <p:cNvSpPr txBox="1"/>
          <p:nvPr/>
        </p:nvSpPr>
        <p:spPr>
          <a:xfrm>
            <a:off x="1691680" y="1124744"/>
            <a:ext cx="6336704" cy="584775"/>
          </a:xfrm>
          <a:prstGeom prst="rect">
            <a:avLst/>
          </a:prstGeom>
          <a:noFill/>
        </p:spPr>
        <p:txBody>
          <a:bodyPr wrap="square" rtlCol="0">
            <a:spAutoFit/>
          </a:bodyPr>
          <a:lstStyle/>
          <a:p>
            <a:r>
              <a:rPr lang="nl-NL" sz="3200" b="1" i="1" dirty="0" smtClean="0">
                <a:latin typeface="Arial" pitchFamily="34" charset="0"/>
                <a:cs typeface="Arial" pitchFamily="34" charset="0"/>
              </a:rPr>
              <a:t>Enquête en interview </a:t>
            </a:r>
            <a:endParaRPr lang="nl-NL" sz="3200" b="1" i="1" dirty="0">
              <a:latin typeface="Arial" pitchFamily="34" charset="0"/>
              <a:cs typeface="Arial" pitchFamily="34" charset="0"/>
            </a:endParaRPr>
          </a:p>
        </p:txBody>
      </p:sp>
    </p:spTree>
    <p:extLst>
      <p:ext uri="{BB962C8B-B14F-4D97-AF65-F5344CB8AC3E}">
        <p14:creationId xmlns:p14="http://schemas.microsoft.com/office/powerpoint/2010/main" val="24439943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Soorten vragen </a:t>
            </a:r>
            <a:r>
              <a:rPr lang="nl-NL" dirty="0" err="1" smtClean="0"/>
              <a:t>enquetes</a:t>
            </a:r>
            <a:endParaRPr lang="nl-NL" dirty="0"/>
          </a:p>
        </p:txBody>
      </p:sp>
      <p:sp>
        <p:nvSpPr>
          <p:cNvPr id="3" name="Tijdelijke aanduiding voor inhoud 2"/>
          <p:cNvSpPr>
            <a:spLocks noGrp="1"/>
          </p:cNvSpPr>
          <p:nvPr>
            <p:ph idx="1"/>
          </p:nvPr>
        </p:nvSpPr>
        <p:spPr>
          <a:xfrm>
            <a:off x="611560" y="1196752"/>
            <a:ext cx="8075240" cy="4929411"/>
          </a:xfrm>
        </p:spPr>
        <p:txBody>
          <a:bodyPr/>
          <a:lstStyle/>
          <a:p>
            <a:r>
              <a:rPr lang="nl-NL" dirty="0" smtClean="0"/>
              <a:t>Enkelvoudige / meervoudige vragen</a:t>
            </a:r>
          </a:p>
          <a:p>
            <a:r>
              <a:rPr lang="nl-NL" u="sng" dirty="0" smtClean="0"/>
              <a:t>Open</a:t>
            </a:r>
            <a:r>
              <a:rPr lang="nl-NL" dirty="0" smtClean="0"/>
              <a:t> / gesloten </a:t>
            </a:r>
            <a:r>
              <a:rPr lang="nl-NL" dirty="0" smtClean="0"/>
              <a:t>vragen</a:t>
            </a:r>
            <a:endParaRPr lang="nl-NL" dirty="0" smtClean="0"/>
          </a:p>
          <a:p>
            <a:r>
              <a:rPr lang="nl-NL" dirty="0" smtClean="0"/>
              <a:t>Structuur van de antwoord mogelijkheden A/B/C - 1 tot en met 4 </a:t>
            </a:r>
            <a:endParaRPr lang="nl-NL" dirty="0"/>
          </a:p>
          <a:p>
            <a:r>
              <a:rPr lang="nl-NL" dirty="0" smtClean="0"/>
              <a:t>Voor alle respondenten hetzelfde is meer betrouwbaar</a:t>
            </a:r>
          </a:p>
          <a:p>
            <a:r>
              <a:rPr lang="nl-NL" dirty="0" smtClean="0"/>
              <a:t>Doorvragen kan ook in een </a:t>
            </a:r>
            <a:r>
              <a:rPr lang="nl-NL" dirty="0" smtClean="0"/>
              <a:t>enquête; </a:t>
            </a:r>
            <a:r>
              <a:rPr lang="nl-NL" dirty="0" smtClean="0"/>
              <a:t>is uit antwoord b; ga dan door naar vraag 5 </a:t>
            </a:r>
            <a:endParaRPr lang="nl-NL" dirty="0"/>
          </a:p>
        </p:txBody>
      </p:sp>
    </p:spTree>
    <p:extLst>
      <p:ext uri="{BB962C8B-B14F-4D97-AF65-F5344CB8AC3E}">
        <p14:creationId xmlns:p14="http://schemas.microsoft.com/office/powerpoint/2010/main" val="1960056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Maak een </a:t>
            </a:r>
            <a:r>
              <a:rPr lang="nl-NL" dirty="0" err="1" smtClean="0"/>
              <a:t>mindmap</a:t>
            </a:r>
            <a:r>
              <a:rPr lang="nl-NL" smtClean="0"/>
              <a:t> </a:t>
            </a:r>
            <a:endParaRPr lang="nl-NL" dirty="0"/>
          </a:p>
        </p:txBody>
      </p:sp>
    </p:spTree>
    <p:extLst>
      <p:ext uri="{BB962C8B-B14F-4D97-AF65-F5344CB8AC3E}">
        <p14:creationId xmlns:p14="http://schemas.microsoft.com/office/powerpoint/2010/main" val="1609855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Leerdoelen en succescriteria </a:t>
            </a:r>
            <a:endParaRPr lang="nl-NL" dirty="0"/>
          </a:p>
        </p:txBody>
      </p:sp>
      <p:sp>
        <p:nvSpPr>
          <p:cNvPr id="3" name="Tijdelijke aanduiding voor inhoud 2"/>
          <p:cNvSpPr>
            <a:spLocks noGrp="1"/>
          </p:cNvSpPr>
          <p:nvPr>
            <p:ph idx="1"/>
          </p:nvPr>
        </p:nvSpPr>
        <p:spPr>
          <a:xfrm>
            <a:off x="755576" y="1196752"/>
            <a:ext cx="7931224" cy="4929411"/>
          </a:xfrm>
        </p:spPr>
        <p:txBody>
          <a:bodyPr>
            <a:normAutofit fontScale="92500" lnSpcReduction="20000"/>
          </a:bodyPr>
          <a:lstStyle/>
          <a:p>
            <a:pPr marL="0" indent="0">
              <a:buNone/>
            </a:pPr>
            <a:r>
              <a:rPr lang="nl-NL" dirty="0"/>
              <a:t> </a:t>
            </a:r>
            <a:endParaRPr lang="nl-NL" sz="2000" dirty="0"/>
          </a:p>
          <a:p>
            <a:pPr marL="0" lvl="0" indent="0">
              <a:buNone/>
            </a:pPr>
            <a:r>
              <a:rPr lang="nl-NL" b="1" dirty="0"/>
              <a:t>Je onderzoekt het consumentengedrag.</a:t>
            </a:r>
            <a:endParaRPr lang="nl-NL" dirty="0"/>
          </a:p>
          <a:p>
            <a:r>
              <a:rPr lang="nl-NL" dirty="0"/>
              <a:t> </a:t>
            </a:r>
            <a:endParaRPr lang="nl-NL" sz="2000" dirty="0"/>
          </a:p>
          <a:p>
            <a:pPr lvl="1"/>
            <a:r>
              <a:rPr lang="nl-NL" dirty="0"/>
              <a:t>Je benoemt de verschillende leeftijdsfase van de ontwikkeling mens. </a:t>
            </a:r>
            <a:endParaRPr lang="nl-NL" sz="1800" dirty="0"/>
          </a:p>
          <a:p>
            <a:pPr lvl="1"/>
            <a:r>
              <a:rPr lang="nl-NL" dirty="0"/>
              <a:t>Je legt per leeftijdsfase uit wat de ontwikkeling is op cognitief, sociaal emotioneel, lichamelijk, seksueel en taal gebied</a:t>
            </a:r>
            <a:endParaRPr lang="nl-NL" sz="1800" dirty="0"/>
          </a:p>
          <a:p>
            <a:pPr lvl="1"/>
            <a:r>
              <a:rPr lang="nl-NL" dirty="0"/>
              <a:t>Je kunt uitleggen op welke manier de consument wordt beïnvloed om een product te kopen.</a:t>
            </a:r>
            <a:endParaRPr lang="nl-NL" sz="1800" dirty="0"/>
          </a:p>
          <a:p>
            <a:pPr lvl="1"/>
            <a:r>
              <a:rPr lang="nl-NL" dirty="0"/>
              <a:t>Je voert een marktonderzoek uit d.m.v. enquêtes en interviews.</a:t>
            </a:r>
            <a:endParaRPr lang="nl-NL" sz="1800" dirty="0"/>
          </a:p>
          <a:p>
            <a:pPr lvl="1"/>
            <a:r>
              <a:rPr lang="nl-NL" dirty="0"/>
              <a:t>Je analyseert de resultaten van het marktonderzoek.</a:t>
            </a:r>
            <a:endParaRPr lang="nl-NL" sz="1800" dirty="0"/>
          </a:p>
          <a:p>
            <a:pPr lvl="1"/>
            <a:r>
              <a:rPr lang="nl-NL" dirty="0"/>
              <a:t>Je presenteert de resultaten van het marktonderzoek overzichtelijk in een rapportage.</a:t>
            </a:r>
            <a:endParaRPr lang="nl-NL" sz="1800" dirty="0"/>
          </a:p>
          <a:p>
            <a:endParaRPr lang="nl-NL" dirty="0"/>
          </a:p>
        </p:txBody>
      </p:sp>
    </p:spTree>
    <p:extLst>
      <p:ext uri="{BB962C8B-B14F-4D97-AF65-F5344CB8AC3E}">
        <p14:creationId xmlns:p14="http://schemas.microsoft.com/office/powerpoint/2010/main" val="171751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Beoordeling Verslag </a:t>
            </a:r>
            <a:endParaRPr lang="nl-NL" dirty="0"/>
          </a:p>
        </p:txBody>
      </p:sp>
      <p:sp>
        <p:nvSpPr>
          <p:cNvPr id="5" name="Tijdelijke aanduiding voor inhoud 4"/>
          <p:cNvSpPr>
            <a:spLocks noGrp="1"/>
          </p:cNvSpPr>
          <p:nvPr>
            <p:ph idx="1"/>
          </p:nvPr>
        </p:nvSpPr>
        <p:spPr/>
        <p:txBody>
          <a:bodyPr/>
          <a:lstStyle/>
          <a:p>
            <a:endParaRPr lang="nl-NL"/>
          </a:p>
        </p:txBody>
      </p:sp>
      <p:pic>
        <p:nvPicPr>
          <p:cNvPr id="6" name="Afbeelding 5"/>
          <p:cNvPicPr>
            <a:picLocks noChangeAspect="1"/>
          </p:cNvPicPr>
          <p:nvPr/>
        </p:nvPicPr>
        <p:blipFill>
          <a:blip r:embed="rId2"/>
          <a:stretch>
            <a:fillRect/>
          </a:stretch>
        </p:blipFill>
        <p:spPr>
          <a:xfrm>
            <a:off x="683568" y="1218068"/>
            <a:ext cx="8139854" cy="4593779"/>
          </a:xfrm>
          <a:prstGeom prst="rect">
            <a:avLst/>
          </a:prstGeom>
        </p:spPr>
      </p:pic>
    </p:spTree>
    <p:extLst>
      <p:ext uri="{BB962C8B-B14F-4D97-AF65-F5344CB8AC3E}">
        <p14:creationId xmlns:p14="http://schemas.microsoft.com/office/powerpoint/2010/main" val="2699774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Marktonderzoek </a:t>
            </a:r>
            <a:endParaRPr lang="nl-NL" dirty="0"/>
          </a:p>
        </p:txBody>
      </p:sp>
      <p:sp>
        <p:nvSpPr>
          <p:cNvPr id="3" name="Tijdelijke aanduiding voor inhoud 2"/>
          <p:cNvSpPr>
            <a:spLocks noGrp="1"/>
          </p:cNvSpPr>
          <p:nvPr>
            <p:ph idx="1"/>
          </p:nvPr>
        </p:nvSpPr>
        <p:spPr>
          <a:xfrm>
            <a:off x="755576" y="1268760"/>
            <a:ext cx="7869560" cy="5400600"/>
          </a:xfrm>
        </p:spPr>
        <p:txBody>
          <a:bodyPr>
            <a:normAutofit fontScale="85000" lnSpcReduction="20000"/>
          </a:bodyPr>
          <a:lstStyle/>
          <a:p>
            <a:pPr marL="0" indent="0">
              <a:buNone/>
            </a:pPr>
            <a:r>
              <a:rPr lang="nl-NL" b="1" dirty="0" smtClean="0"/>
              <a:t>Respondenten</a:t>
            </a:r>
            <a:r>
              <a:rPr lang="nl-NL" dirty="0" smtClean="0"/>
              <a:t> </a:t>
            </a:r>
          </a:p>
          <a:p>
            <a:pPr marL="0" indent="0">
              <a:buNone/>
            </a:pPr>
            <a:r>
              <a:rPr lang="nl-NL" dirty="0" smtClean="0"/>
              <a:t>Wie </a:t>
            </a:r>
            <a:r>
              <a:rPr lang="nl-NL" dirty="0"/>
              <a:t>ga je benaderen? En waarom? Hoeveel respondenten zijn logisch?</a:t>
            </a:r>
          </a:p>
          <a:p>
            <a:pPr marL="0" indent="0">
              <a:buNone/>
            </a:pPr>
            <a:endParaRPr lang="nl-NL" dirty="0"/>
          </a:p>
          <a:p>
            <a:pPr marL="0" indent="0">
              <a:buNone/>
            </a:pPr>
            <a:r>
              <a:rPr lang="nl-NL" dirty="0" smtClean="0"/>
              <a:t>Welke </a:t>
            </a:r>
            <a:r>
              <a:rPr lang="nl-NL" dirty="0"/>
              <a:t>vragen ga je de respondenten stellen? </a:t>
            </a:r>
            <a:r>
              <a:rPr lang="nl-NL" dirty="0" smtClean="0"/>
              <a:t>Wanneer </a:t>
            </a:r>
            <a:r>
              <a:rPr lang="nl-NL" dirty="0"/>
              <a:t>ga de respondenten vragen? Hoelang duurt bijvoorbeeld het </a:t>
            </a:r>
            <a:r>
              <a:rPr lang="nl-NL" dirty="0" smtClean="0"/>
              <a:t>interview?  </a:t>
            </a:r>
            <a:endParaRPr lang="nl-NL" dirty="0"/>
          </a:p>
          <a:p>
            <a:pPr marL="0" indent="0">
              <a:buNone/>
            </a:pPr>
            <a:endParaRPr lang="nl-NL" dirty="0"/>
          </a:p>
          <a:p>
            <a:pPr marL="0" indent="0">
              <a:buNone/>
            </a:pPr>
            <a:r>
              <a:rPr lang="nl-NL" dirty="0" smtClean="0"/>
              <a:t>Beschrijf </a:t>
            </a:r>
            <a:r>
              <a:rPr lang="nl-NL" dirty="0"/>
              <a:t>ook de overige informatie over het afnemen van de interviews; wanneer, waar, hoelang duurt het, hoe moet de enquête worden ingeleverd ect. </a:t>
            </a:r>
          </a:p>
          <a:p>
            <a:pPr marL="0" indent="0">
              <a:buNone/>
            </a:pPr>
            <a:endParaRPr lang="nl-NL" dirty="0"/>
          </a:p>
          <a:p>
            <a:pPr marL="0" indent="0">
              <a:buNone/>
            </a:pPr>
            <a:r>
              <a:rPr lang="nl-NL" dirty="0" smtClean="0"/>
              <a:t>Na </a:t>
            </a:r>
            <a:r>
              <a:rPr lang="nl-NL" dirty="0"/>
              <a:t>het afnemen van de enquêtes en interviews heb je een bulk aan informatie. Hoe ga je dit ordenen zodat je antwoord krijgt op je </a:t>
            </a:r>
            <a:r>
              <a:rPr lang="nl-NL" dirty="0" smtClean="0"/>
              <a:t>vragen</a:t>
            </a:r>
            <a:r>
              <a:rPr lang="nl-NL" dirty="0"/>
              <a:t>? </a:t>
            </a:r>
          </a:p>
        </p:txBody>
      </p:sp>
    </p:spTree>
    <p:extLst>
      <p:ext uri="{BB962C8B-B14F-4D97-AF65-F5344CB8AC3E}">
        <p14:creationId xmlns:p14="http://schemas.microsoft.com/office/powerpoint/2010/main" val="3893555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Interview</a:t>
            </a:r>
            <a:endParaRPr lang="nl-NL" dirty="0"/>
          </a:p>
        </p:txBody>
      </p:sp>
      <p:sp>
        <p:nvSpPr>
          <p:cNvPr id="3" name="Tijdelijke aanduiding voor inhoud 2"/>
          <p:cNvSpPr>
            <a:spLocks noGrp="1"/>
          </p:cNvSpPr>
          <p:nvPr>
            <p:ph idx="1"/>
          </p:nvPr>
        </p:nvSpPr>
        <p:spPr>
          <a:xfrm>
            <a:off x="323528" y="1196752"/>
            <a:ext cx="8363272" cy="4929411"/>
          </a:xfrm>
        </p:spPr>
        <p:txBody>
          <a:bodyPr>
            <a:normAutofit fontScale="77500" lnSpcReduction="20000"/>
          </a:bodyPr>
          <a:lstStyle/>
          <a:p>
            <a:pPr marL="0" indent="0">
              <a:buNone/>
            </a:pPr>
            <a:r>
              <a:rPr lang="nl-NL" dirty="0"/>
              <a:t>Een interview is een vraaggesprek. De interviewer stelt vragen aan de geïnterviewde en vraagt eventueel door als de geïnterviewde antwoord geeft</a:t>
            </a:r>
            <a:r>
              <a:rPr lang="nl-NL" dirty="0" smtClean="0"/>
              <a:t>.</a:t>
            </a:r>
          </a:p>
          <a:p>
            <a:pPr marL="0" indent="0">
              <a:buNone/>
            </a:pPr>
            <a:endParaRPr lang="nl-NL" dirty="0"/>
          </a:p>
          <a:p>
            <a:pPr marL="0" indent="0">
              <a:buNone/>
            </a:pPr>
            <a:r>
              <a:rPr lang="nl-NL" dirty="0"/>
              <a:t>Dat lijkt simpel, toch? Je stelt gewoon vragen aan iemand . Toch is vragen stellen niet hetzelfde als het houden van een (goed) interview</a:t>
            </a:r>
            <a:r>
              <a:rPr lang="nl-NL" dirty="0" smtClean="0"/>
              <a:t>.</a:t>
            </a:r>
          </a:p>
          <a:p>
            <a:endParaRPr lang="nl-NL" dirty="0"/>
          </a:p>
          <a:p>
            <a:pPr marL="0" indent="0">
              <a:buNone/>
            </a:pPr>
            <a:r>
              <a:rPr lang="nl-NL" dirty="0"/>
              <a:t>Een interview heeft 2 elementen  in zich:</a:t>
            </a:r>
          </a:p>
          <a:p>
            <a:pPr marL="0" indent="0">
              <a:buNone/>
            </a:pPr>
            <a:r>
              <a:rPr lang="nl-NL" dirty="0"/>
              <a:t>De technische kant: Stelt de interviewer de goede vragen, heeft hij zich goed voorbereid, weet hij voldoende over de materie en kent hij de achtergronden van de persoon die hij interviewt </a:t>
            </a:r>
            <a:endParaRPr lang="nl-NL" dirty="0" smtClean="0"/>
          </a:p>
          <a:p>
            <a:pPr marL="0" indent="0">
              <a:buNone/>
            </a:pPr>
            <a:endParaRPr lang="nl-NL" dirty="0"/>
          </a:p>
          <a:p>
            <a:pPr marL="0" indent="0">
              <a:buNone/>
            </a:pPr>
            <a:r>
              <a:rPr lang="nl-NL" dirty="0"/>
              <a:t>De persoonlijke kant: kan de interviewer een echt contact opbouwen met de persoon, waardoor die persoon zich op z’n gemak </a:t>
            </a:r>
            <a:r>
              <a:rPr lang="nl-NL" dirty="0" smtClean="0"/>
              <a:t>voelt</a:t>
            </a:r>
            <a:r>
              <a:rPr lang="nl-NL" dirty="0"/>
              <a:t> </a:t>
            </a:r>
            <a:r>
              <a:rPr lang="nl-NL" dirty="0" smtClean="0"/>
              <a:t>om eerlijk te antwoorden. </a:t>
            </a:r>
            <a:endParaRPr lang="nl-NL" dirty="0"/>
          </a:p>
        </p:txBody>
      </p:sp>
    </p:spTree>
    <p:extLst>
      <p:ext uri="{BB962C8B-B14F-4D97-AF65-F5344CB8AC3E}">
        <p14:creationId xmlns:p14="http://schemas.microsoft.com/office/powerpoint/2010/main" val="3005039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Interview</a:t>
            </a:r>
            <a:endParaRPr lang="nl-NL" dirty="0"/>
          </a:p>
        </p:txBody>
      </p:sp>
      <p:sp>
        <p:nvSpPr>
          <p:cNvPr id="3" name="Tijdelijke aanduiding voor inhoud 2"/>
          <p:cNvSpPr>
            <a:spLocks noGrp="1"/>
          </p:cNvSpPr>
          <p:nvPr>
            <p:ph idx="1"/>
          </p:nvPr>
        </p:nvSpPr>
        <p:spPr>
          <a:xfrm>
            <a:off x="251520" y="1196752"/>
            <a:ext cx="8435280" cy="5661248"/>
          </a:xfrm>
        </p:spPr>
        <p:txBody>
          <a:bodyPr>
            <a:normAutofit fontScale="92500" lnSpcReduction="10000"/>
          </a:bodyPr>
          <a:lstStyle/>
          <a:p>
            <a:r>
              <a:rPr lang="nl-NL" dirty="0" smtClean="0"/>
              <a:t>Luisteren; niet horen maar begrijpen</a:t>
            </a:r>
          </a:p>
          <a:p>
            <a:r>
              <a:rPr lang="nl-NL" dirty="0" smtClean="0"/>
              <a:t>Stiltes mogen</a:t>
            </a:r>
          </a:p>
          <a:p>
            <a:r>
              <a:rPr lang="nl-NL" dirty="0" smtClean="0"/>
              <a:t>Samenvatten</a:t>
            </a:r>
            <a:endParaRPr lang="nl-NL" dirty="0"/>
          </a:p>
          <a:p>
            <a:r>
              <a:rPr lang="nl-NL" dirty="0" smtClean="0"/>
              <a:t>Let op non-verbaal; oogcontact, lichaamstaal, gezichtsuitdrukking, kleding</a:t>
            </a:r>
          </a:p>
          <a:p>
            <a:r>
              <a:rPr lang="nl-NL" dirty="0" smtClean="0"/>
              <a:t>Stem af op de persoon die je interviewt</a:t>
            </a:r>
          </a:p>
          <a:p>
            <a:r>
              <a:rPr lang="nl-NL" dirty="0" smtClean="0"/>
              <a:t>Stel neutrale vragen (niet sturend)</a:t>
            </a:r>
          </a:p>
          <a:p>
            <a:r>
              <a:rPr lang="nl-NL" dirty="0" smtClean="0"/>
              <a:t>Geef geen voorbeeld antwoorden</a:t>
            </a:r>
          </a:p>
          <a:p>
            <a:r>
              <a:rPr lang="nl-NL" dirty="0" smtClean="0"/>
              <a:t>Hou je eigen mening voor je</a:t>
            </a:r>
          </a:p>
          <a:p>
            <a:r>
              <a:rPr lang="nl-NL" dirty="0" smtClean="0"/>
              <a:t>Voorkom sociaal wenselijke antwoorden</a:t>
            </a:r>
          </a:p>
          <a:p>
            <a:r>
              <a:rPr lang="nl-NL" dirty="0" smtClean="0"/>
              <a:t>Jij leidt het gesprek, maak dit in het begin direct duidelijk, leg uit wat je komt doen en hoeveel tijd je nodig hebt </a:t>
            </a:r>
          </a:p>
          <a:p>
            <a:endParaRPr lang="nl-NL" dirty="0" smtClean="0"/>
          </a:p>
        </p:txBody>
      </p:sp>
    </p:spTree>
    <p:extLst>
      <p:ext uri="{BB962C8B-B14F-4D97-AF65-F5344CB8AC3E}">
        <p14:creationId xmlns:p14="http://schemas.microsoft.com/office/powerpoint/2010/main" val="3601595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soorten interview vragen</a:t>
            </a:r>
            <a:endParaRPr lang="nl-NL" dirty="0"/>
          </a:p>
        </p:txBody>
      </p:sp>
      <p:sp>
        <p:nvSpPr>
          <p:cNvPr id="3" name="Tijdelijke aanduiding voor inhoud 2"/>
          <p:cNvSpPr>
            <a:spLocks noGrp="1"/>
          </p:cNvSpPr>
          <p:nvPr>
            <p:ph idx="1"/>
          </p:nvPr>
        </p:nvSpPr>
        <p:spPr>
          <a:xfrm>
            <a:off x="395536" y="1196752"/>
            <a:ext cx="8291264" cy="5832648"/>
          </a:xfrm>
        </p:spPr>
        <p:txBody>
          <a:bodyPr>
            <a:normAutofit fontScale="55000" lnSpcReduction="20000"/>
          </a:bodyPr>
          <a:lstStyle/>
          <a:p>
            <a:pPr marL="0" indent="0">
              <a:buNone/>
            </a:pPr>
            <a:r>
              <a:rPr lang="nl-NL" dirty="0"/>
              <a:t> </a:t>
            </a:r>
          </a:p>
          <a:p>
            <a:pPr marL="0" indent="0">
              <a:buNone/>
            </a:pPr>
            <a:r>
              <a:rPr lang="nl-NL" b="1" dirty="0" smtClean="0"/>
              <a:t>Open </a:t>
            </a:r>
            <a:r>
              <a:rPr lang="nl-NL" b="1" dirty="0"/>
              <a:t>vragen. </a:t>
            </a:r>
            <a:endParaRPr lang="nl-NL" dirty="0"/>
          </a:p>
          <a:p>
            <a:pPr marL="0" indent="0">
              <a:buNone/>
            </a:pPr>
            <a:r>
              <a:rPr lang="nl-NL" dirty="0"/>
              <a:t>Open vragen beginnen met wie, wat waar, waarom, hoe, wanneer etc. Je stelt open vragen als je een uitgebreid antwoord wilt. Open vragen geven de geïnterviewde meer ruimte om te antwoorden dan gesloten vragen. Voorbeelden van open vragen zijn:</a:t>
            </a:r>
          </a:p>
          <a:p>
            <a:r>
              <a:rPr lang="nl-NL" dirty="0"/>
              <a:t>Wanneer bent u begonnen met werken?</a:t>
            </a:r>
          </a:p>
          <a:p>
            <a:r>
              <a:rPr lang="nl-NL" dirty="0"/>
              <a:t>Hoe was het om in de fabriek te werken?</a:t>
            </a:r>
          </a:p>
          <a:p>
            <a:endParaRPr lang="nl-NL" dirty="0"/>
          </a:p>
          <a:p>
            <a:pPr marL="0" indent="0">
              <a:buNone/>
            </a:pPr>
            <a:r>
              <a:rPr lang="nl-NL" b="1" dirty="0"/>
              <a:t>2.Gesloten vragen</a:t>
            </a:r>
            <a:endParaRPr lang="nl-NL" dirty="0"/>
          </a:p>
          <a:p>
            <a:pPr marL="0" indent="0">
              <a:buNone/>
            </a:pPr>
            <a:r>
              <a:rPr lang="nl-NL" dirty="0"/>
              <a:t>Gesloten vragen zijn vragen waarbij al bepaald is welke antwoorden de geïnterviewde kan geven. Met een gesloten vraag kun je een heel specifieke informatie te weten komen. Voorbeelden van gesloten vragen zijn:</a:t>
            </a:r>
          </a:p>
          <a:p>
            <a:r>
              <a:rPr lang="nl-NL" dirty="0"/>
              <a:t>Heeft u al eerder gewerkt?</a:t>
            </a:r>
          </a:p>
          <a:p>
            <a:r>
              <a:rPr lang="nl-NL" dirty="0"/>
              <a:t>Kon u op toen ook op vakantie?</a:t>
            </a:r>
          </a:p>
          <a:p>
            <a:endParaRPr lang="nl-NL" dirty="0"/>
          </a:p>
          <a:p>
            <a:pPr marL="0" indent="0">
              <a:buNone/>
            </a:pPr>
            <a:r>
              <a:rPr lang="nl-NL" b="1" dirty="0" smtClean="0"/>
              <a:t>Vervolgvragen</a:t>
            </a:r>
            <a:endParaRPr lang="nl-NL" dirty="0"/>
          </a:p>
          <a:p>
            <a:pPr marL="0" indent="0">
              <a:buNone/>
            </a:pPr>
            <a:r>
              <a:rPr lang="nl-NL" dirty="0"/>
              <a:t>Een vervolgvraag is een reactie op een eerder antwoord. Je krijgt een antwoord en reageert daar direct op. Dit noem je ook wel doorvragen. Je wilt er gewoon meer van weten</a:t>
            </a:r>
          </a:p>
          <a:p>
            <a:r>
              <a:rPr lang="nl-NL" dirty="0"/>
              <a:t>Wat bedoelt u daarmee?</a:t>
            </a:r>
          </a:p>
          <a:p>
            <a:endParaRPr lang="nl-NL" dirty="0"/>
          </a:p>
          <a:p>
            <a:pPr marL="0" indent="0">
              <a:buNone/>
            </a:pPr>
            <a:r>
              <a:rPr lang="nl-NL" b="1" dirty="0" smtClean="0"/>
              <a:t>Reflectieve </a:t>
            </a:r>
            <a:r>
              <a:rPr lang="nl-NL" b="1" dirty="0"/>
              <a:t>vraag</a:t>
            </a:r>
            <a:endParaRPr lang="nl-NL" dirty="0"/>
          </a:p>
          <a:p>
            <a:pPr marL="0" indent="0">
              <a:buNone/>
            </a:pPr>
            <a:r>
              <a:rPr lang="nl-NL" dirty="0"/>
              <a:t>De reflectieve vraag is bedoeld om iemand over zijn eigen situatie of rol te laten nadenken</a:t>
            </a:r>
          </a:p>
          <a:p>
            <a:r>
              <a:rPr lang="nl-NL" dirty="0"/>
              <a:t>Heeft u over uw keus van toen nog steeds een goed gevoel?</a:t>
            </a:r>
          </a:p>
          <a:p>
            <a:endParaRPr lang="nl-NL" dirty="0"/>
          </a:p>
        </p:txBody>
      </p:sp>
    </p:spTree>
    <p:extLst>
      <p:ext uri="{BB962C8B-B14F-4D97-AF65-F5344CB8AC3E}">
        <p14:creationId xmlns:p14="http://schemas.microsoft.com/office/powerpoint/2010/main" val="3389069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Intervieuws</a:t>
            </a:r>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Opstellen van de interview vragen </a:t>
            </a:r>
          </a:p>
          <a:p>
            <a:r>
              <a:rPr lang="nl-NL" dirty="0" smtClean="0"/>
              <a:t>Ruimte en tijd afspreken</a:t>
            </a:r>
          </a:p>
          <a:p>
            <a:r>
              <a:rPr lang="nl-NL" dirty="0" smtClean="0"/>
              <a:t>Opname apparatuur in orde</a:t>
            </a:r>
          </a:p>
          <a:p>
            <a:r>
              <a:rPr lang="nl-NL" dirty="0" smtClean="0"/>
              <a:t>Toestemming opname vragen</a:t>
            </a:r>
            <a:endParaRPr lang="nl-NL" dirty="0"/>
          </a:p>
        </p:txBody>
      </p:sp>
    </p:spTree>
    <p:extLst>
      <p:ext uri="{BB962C8B-B14F-4D97-AF65-F5344CB8AC3E}">
        <p14:creationId xmlns:p14="http://schemas.microsoft.com/office/powerpoint/2010/main" val="1406694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Enquêtes </a:t>
            </a:r>
            <a:endParaRPr lang="nl-NL" dirty="0"/>
          </a:p>
        </p:txBody>
      </p:sp>
      <p:sp>
        <p:nvSpPr>
          <p:cNvPr id="3" name="Tijdelijke aanduiding voor inhoud 2"/>
          <p:cNvSpPr>
            <a:spLocks noGrp="1"/>
          </p:cNvSpPr>
          <p:nvPr>
            <p:ph idx="1"/>
          </p:nvPr>
        </p:nvSpPr>
        <p:spPr>
          <a:xfrm>
            <a:off x="323528" y="1196752"/>
            <a:ext cx="8363272" cy="4929411"/>
          </a:xfrm>
        </p:spPr>
        <p:txBody>
          <a:bodyPr/>
          <a:lstStyle/>
          <a:p>
            <a:r>
              <a:rPr lang="nl-NL" dirty="0" smtClean="0"/>
              <a:t>Samenstellen van een goede vragenlijst, neem de tijd</a:t>
            </a:r>
          </a:p>
          <a:p>
            <a:r>
              <a:rPr lang="nl-NL" dirty="0" smtClean="0"/>
              <a:t>Leesbaar en helder</a:t>
            </a:r>
          </a:p>
          <a:p>
            <a:r>
              <a:rPr lang="nl-NL" dirty="0" smtClean="0"/>
              <a:t>Neutraal</a:t>
            </a:r>
          </a:p>
          <a:p>
            <a:r>
              <a:rPr lang="nl-NL" dirty="0" smtClean="0"/>
              <a:t>Alleen vragen die er toe doen, geen onnodige zaken</a:t>
            </a:r>
          </a:p>
          <a:p>
            <a:r>
              <a:rPr lang="nl-NL" dirty="0" smtClean="0"/>
              <a:t>Hoe ga je de enquête verspreiden en weet je dat je genoeg respons hebt? </a:t>
            </a:r>
          </a:p>
          <a:p>
            <a:r>
              <a:rPr lang="nl-NL" dirty="0" smtClean="0"/>
              <a:t>hoe krijg je de enquête terug</a:t>
            </a:r>
            <a:r>
              <a:rPr lang="nl-NL" dirty="0" smtClean="0"/>
              <a:t>?</a:t>
            </a:r>
          </a:p>
          <a:p>
            <a:r>
              <a:rPr lang="nl-NL" dirty="0" smtClean="0"/>
              <a:t>Digitaal of op papier </a:t>
            </a:r>
            <a:endParaRPr lang="nl-NL" dirty="0" smtClean="0"/>
          </a:p>
          <a:p>
            <a:endParaRPr lang="nl-NL" dirty="0" smtClean="0"/>
          </a:p>
          <a:p>
            <a:endParaRPr lang="nl-NL" dirty="0"/>
          </a:p>
        </p:txBody>
      </p:sp>
    </p:spTree>
    <p:extLst>
      <p:ext uri="{BB962C8B-B14F-4D97-AF65-F5344CB8AC3E}">
        <p14:creationId xmlns:p14="http://schemas.microsoft.com/office/powerpoint/2010/main" val="795911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TotalTime>
  <Words>355</Words>
  <Application>Microsoft Office PowerPoint</Application>
  <PresentationFormat>Diavoorstelling (4:3)</PresentationFormat>
  <Paragraphs>81</Paragraphs>
  <Slides>11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11</vt:i4>
      </vt:variant>
    </vt:vector>
  </HeadingPairs>
  <TitlesOfParts>
    <vt:vector size="14" baseType="lpstr">
      <vt:lpstr>Arial</vt:lpstr>
      <vt:lpstr>Calibri</vt:lpstr>
      <vt:lpstr>Kantoorthema</vt:lpstr>
      <vt:lpstr>PowerPoint-presentatie</vt:lpstr>
      <vt:lpstr>Leerdoelen en succescriteria </vt:lpstr>
      <vt:lpstr>Beoordeling Verslag </vt:lpstr>
      <vt:lpstr>Marktonderzoek </vt:lpstr>
      <vt:lpstr>Interview</vt:lpstr>
      <vt:lpstr>Interview</vt:lpstr>
      <vt:lpstr>4 soorten interview vragen</vt:lpstr>
      <vt:lpstr>Intervieuws </vt:lpstr>
      <vt:lpstr>Enquêtes </vt:lpstr>
      <vt:lpstr>Soorten vragen enquetes</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Ilse van der Leest</cp:lastModifiedBy>
  <cp:revision>77</cp:revision>
  <dcterms:created xsi:type="dcterms:W3CDTF">2013-11-15T15:05:42Z</dcterms:created>
  <dcterms:modified xsi:type="dcterms:W3CDTF">2018-11-15T17:57:12Z</dcterms:modified>
</cp:coreProperties>
</file>